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27" r:id="rId3"/>
    <p:sldId id="349" r:id="rId4"/>
    <p:sldId id="345" r:id="rId5"/>
    <p:sldId id="358" r:id="rId6"/>
    <p:sldId id="359" r:id="rId7"/>
    <p:sldId id="360" r:id="rId8"/>
    <p:sldId id="330" r:id="rId9"/>
    <p:sldId id="325" r:id="rId10"/>
    <p:sldId id="286" r:id="rId11"/>
    <p:sldId id="357" r:id="rId12"/>
    <p:sldId id="353" r:id="rId13"/>
    <p:sldId id="35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8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72008"/>
            <a:ext cx="5464696" cy="2276872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Stedelijke cultuur in Nederland</a:t>
            </a:r>
            <a:endParaRPr lang="nl-NL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6400800" cy="1126976"/>
          </a:xfrm>
        </p:spPr>
        <p:txBody>
          <a:bodyPr>
            <a:normAutofit lnSpcReduction="10000"/>
          </a:bodyPr>
          <a:lstStyle/>
          <a:p>
            <a:r>
              <a:rPr lang="nl-NL" b="1" dirty="0" smtClean="0">
                <a:solidFill>
                  <a:schemeClr val="tx1"/>
                </a:solidFill>
              </a:rPr>
              <a:t>Tijd van Regenten en Vorsten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1600 – 1700 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941168"/>
            <a:ext cx="1078992" cy="1078992"/>
          </a:xfrm>
          <a:prstGeom prst="rect">
            <a:avLst/>
          </a:prstGeom>
        </p:spPr>
      </p:pic>
      <p:pic>
        <p:nvPicPr>
          <p:cNvPr id="5" name="Afbeeldi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337" y="2204864"/>
            <a:ext cx="3773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 de Groot ontsnapt uit Slot </a:t>
            </a:r>
            <a:r>
              <a:rPr lang="nl-NL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Loevestein</a:t>
            </a:r>
            <a:endParaRPr lang="nl-NL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380413" cy="5117176"/>
          </a:xfrm>
        </p:spPr>
      </p:pic>
      <p:pic>
        <p:nvPicPr>
          <p:cNvPr id="6" name="Afbeelding 5" descr="k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089792"/>
            <a:ext cx="827115" cy="498262"/>
          </a:xfrm>
          <a:prstGeom prst="rect">
            <a:avLst/>
          </a:prstGeom>
        </p:spPr>
      </p:pic>
      <p:pic>
        <p:nvPicPr>
          <p:cNvPr id="7" name="Tijdelijke aanduiding voor inhoud 3" descr="Beemster 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6377" y="1558924"/>
            <a:ext cx="5927268" cy="4781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1637: De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Statenbijbel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9552" y="184482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Staten-Generaal: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“</a:t>
            </a:r>
            <a:r>
              <a:rPr lang="nl-NL" sz="2400" b="1" dirty="0" smtClean="0"/>
              <a:t>Er </a:t>
            </a:r>
            <a:r>
              <a:rPr lang="nl-NL" sz="2400" b="1" dirty="0" smtClean="0"/>
              <a:t>moet een Bijbel komen in de Nederlandse </a:t>
            </a:r>
            <a:r>
              <a:rPr lang="nl-NL" sz="2400" b="1" dirty="0" smtClean="0"/>
              <a:t>taal”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Calvinistisch geloof: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gereformeerden</a:t>
            </a:r>
            <a:r>
              <a:rPr lang="nl-NL" sz="2400" b="1" dirty="0" smtClean="0"/>
              <a:t> </a:t>
            </a:r>
            <a:endParaRPr lang="nl-NL" sz="2400" b="1" dirty="0" smtClean="0"/>
          </a:p>
        </p:txBody>
      </p:sp>
      <p:pic>
        <p:nvPicPr>
          <p:cNvPr id="9" name="Afbeelding 8" descr="Statenbij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60477"/>
            <a:ext cx="3312368" cy="252844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11560" y="63093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>
                <a:sym typeface="Wingdings" pitchFamily="2" charset="2"/>
              </a:rPr>
              <a:t>Statenbijbel (klaar in 1637)</a:t>
            </a:r>
            <a:endParaRPr lang="nl-NL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RECHTS 7"/>
          <p:cNvSpPr/>
          <p:nvPr/>
        </p:nvSpPr>
        <p:spPr>
          <a:xfrm rot="12504409">
            <a:off x="6761513" y="5148374"/>
            <a:ext cx="2016224" cy="9361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Vluchtelingen naar de Republiek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60848"/>
            <a:ext cx="4259339" cy="2925174"/>
          </a:xfrm>
        </p:spPr>
      </p:pic>
      <p:sp>
        <p:nvSpPr>
          <p:cNvPr id="5" name="PIJL-RECHTS 4"/>
          <p:cNvSpPr/>
          <p:nvPr/>
        </p:nvSpPr>
        <p:spPr>
          <a:xfrm>
            <a:off x="251520" y="2492896"/>
            <a:ext cx="2016224" cy="9361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95536" y="2808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RIJKDOM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 rot="1802825">
            <a:off x="7092280" y="54283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Werk (VOC)</a:t>
            </a:r>
            <a:endParaRPr lang="nl-NL" b="1" dirty="0"/>
          </a:p>
        </p:txBody>
      </p:sp>
      <p:sp>
        <p:nvSpPr>
          <p:cNvPr id="9" name="PIJL-RECHTS 8"/>
          <p:cNvSpPr/>
          <p:nvPr/>
        </p:nvSpPr>
        <p:spPr>
          <a:xfrm rot="19787616">
            <a:off x="683568" y="5157192"/>
            <a:ext cx="2016224" cy="9361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10800000">
            <a:off x="6876256" y="2420888"/>
            <a:ext cx="2016224" cy="9361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 rot="19844157">
            <a:off x="817175" y="5460442"/>
            <a:ext cx="153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GODSDIENST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7308304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OORLOG</a:t>
            </a:r>
            <a:endParaRPr lang="nl-N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63722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572000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5081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691680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1620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402948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1640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148064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1660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73224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1680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36512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1600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>
            <a:off x="5724128" y="980728"/>
            <a:ext cx="0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3923928" y="9807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051720" y="9807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3491880" y="980728"/>
            <a:ext cx="0" cy="2666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251520" y="2492896"/>
            <a:ext cx="29523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1621</a:t>
            </a:r>
          </a:p>
          <a:p>
            <a:r>
              <a:rPr lang="nl-NL" b="1" dirty="0" smtClean="0"/>
              <a:t>Hugo de Groot ontsnapt uit </a:t>
            </a:r>
            <a:r>
              <a:rPr lang="nl-NL" b="1" dirty="0" err="1" smtClean="0"/>
              <a:t>Loevestein</a:t>
            </a:r>
            <a:r>
              <a:rPr lang="nl-NL" b="1" dirty="0" smtClean="0"/>
              <a:t> in een boekenkist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>
            <a:off x="4572000" y="3212976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1662</a:t>
            </a:r>
          </a:p>
          <a:p>
            <a:r>
              <a:rPr lang="nl-NL" b="1" dirty="0" smtClean="0"/>
              <a:t>Atlas Major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3707904" y="2492896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1642</a:t>
            </a:r>
          </a:p>
          <a:p>
            <a:r>
              <a:rPr lang="nl-NL" b="1" dirty="0" smtClean="0"/>
              <a:t>De Nachtwacht</a:t>
            </a:r>
            <a:endParaRPr lang="nl-NL" dirty="0"/>
          </a:p>
        </p:txBody>
      </p:sp>
      <p:sp>
        <p:nvSpPr>
          <p:cNvPr id="44" name="Tekstvak 43"/>
          <p:cNvSpPr txBox="1"/>
          <p:nvPr/>
        </p:nvSpPr>
        <p:spPr>
          <a:xfrm>
            <a:off x="2843808" y="3646765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1637</a:t>
            </a:r>
          </a:p>
          <a:p>
            <a:r>
              <a:rPr lang="nl-NL" b="1" dirty="0" smtClean="0"/>
              <a:t>Statenbijbel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6372200" y="980728"/>
            <a:ext cx="0" cy="33123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5796136" y="4293096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1670</a:t>
            </a:r>
          </a:p>
          <a:p>
            <a:r>
              <a:rPr lang="nl-NL" b="1" dirty="0" err="1" smtClean="0"/>
              <a:t>Spinoza</a:t>
            </a:r>
            <a:r>
              <a:rPr lang="nl-NL" b="1" dirty="0" smtClean="0"/>
              <a:t> schrijft over tolerantie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8496944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1700</a:t>
            </a:r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7740352" y="980728"/>
            <a:ext cx="0" cy="2088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588224" y="3068960"/>
            <a:ext cx="2160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1685</a:t>
            </a:r>
          </a:p>
          <a:p>
            <a:r>
              <a:rPr lang="nl-NL" b="1" dirty="0" smtClean="0"/>
              <a:t>Franse hugenoten naar de Republiek</a:t>
            </a:r>
            <a:endParaRPr lang="nl-NL" dirty="0"/>
          </a:p>
        </p:txBody>
      </p:sp>
      <p:pic>
        <p:nvPicPr>
          <p:cNvPr id="43" name="Afbeelding 42" descr="Atlas 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445223"/>
            <a:ext cx="1477765" cy="1233011"/>
          </a:xfrm>
          <a:prstGeom prst="rect">
            <a:avLst/>
          </a:prstGeom>
        </p:spPr>
      </p:pic>
      <p:pic>
        <p:nvPicPr>
          <p:cNvPr id="45" name="Afbeelding 44" descr="Atlas Maj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45223"/>
            <a:ext cx="1644015" cy="1233011"/>
          </a:xfrm>
          <a:prstGeom prst="rect">
            <a:avLst/>
          </a:prstGeom>
        </p:spPr>
      </p:pic>
      <p:pic>
        <p:nvPicPr>
          <p:cNvPr id="46" name="Afbeelding 45" descr="Atlas Maj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5506252"/>
            <a:ext cx="1463338" cy="1117016"/>
          </a:xfrm>
          <a:prstGeom prst="rect">
            <a:avLst/>
          </a:prstGeom>
        </p:spPr>
      </p:pic>
      <p:pic>
        <p:nvPicPr>
          <p:cNvPr id="47" name="Afbeelding 46" descr="Atlas Maj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5601280"/>
            <a:ext cx="1609871" cy="969803"/>
          </a:xfrm>
          <a:prstGeom prst="rect">
            <a:avLst/>
          </a:prstGeom>
        </p:spPr>
      </p:pic>
      <p:pic>
        <p:nvPicPr>
          <p:cNvPr id="48" name="Afbeelding 47" descr="Atlas Maj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3249" y="5362819"/>
            <a:ext cx="845055" cy="1315416"/>
          </a:xfrm>
          <a:prstGeom prst="rect">
            <a:avLst/>
          </a:prstGeom>
        </p:spPr>
      </p:pic>
      <p:pic>
        <p:nvPicPr>
          <p:cNvPr id="49" name="Afbeelding 48" descr="Atlas Maj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4616" y="5517232"/>
            <a:ext cx="1753888" cy="1051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4" grpId="0" animBg="1"/>
      <p:bldP spid="27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35569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Schutterij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Soort burgerwacht / politie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‘beschutten’ de stad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Doelen: verenigingsgebouw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Stijve portretten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Rembrandt wil meer actie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1642: De Nachtwacht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Nachtwacht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359" y="4103483"/>
            <a:ext cx="3645130" cy="275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379119"/>
            <a:ext cx="3978452" cy="265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1" descr="http://www.n8.nl/geluiden/images/nachtgeluiden/n8462cbd625d39e_Nachtwa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24"/>
            <a:ext cx="916638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Rembrandt van Rijn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6377" y="1558924"/>
            <a:ext cx="5927268" cy="478133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70767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 in de middeleeuwen</a:t>
            </a:r>
            <a:endParaRPr lang="nl-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Lam Go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7409" y="1196752"/>
            <a:ext cx="4783411" cy="35852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0" y="2708920"/>
            <a:ext cx="4932040" cy="33123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Opdracht van de Kerk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Bijbelse thema’s</a:t>
            </a:r>
          </a:p>
          <a:p>
            <a:pPr marL="8001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Schilderijen </a:t>
            </a:r>
            <a:r>
              <a:rPr lang="nl-NL" sz="2200" b="1" dirty="0" smtClean="0"/>
              <a:t>voor in de kerk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Opdrachten van koningen en adel</a:t>
            </a:r>
          </a:p>
          <a:p>
            <a:pPr>
              <a:lnSpc>
                <a:spcPct val="160000"/>
              </a:lnSpc>
            </a:pPr>
            <a:endParaRPr lang="nl-NL" sz="2400" b="1" dirty="0" smtClean="0"/>
          </a:p>
          <a:p>
            <a:pPr>
              <a:buFont typeface="Arial" pitchFamily="34" charset="0"/>
              <a:buChar char="•"/>
            </a:pPr>
            <a:endParaRPr lang="nl-NL" sz="2400" b="1" dirty="0" smtClean="0"/>
          </a:p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8164"/>
            <a:ext cx="4029833" cy="302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Jan 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31" y="1412776"/>
            <a:ext cx="3143169" cy="4163138"/>
          </a:xfrm>
          <a:prstGeom prst="rect">
            <a:avLst/>
          </a:prstGeom>
        </p:spPr>
      </p:pic>
      <p:pic>
        <p:nvPicPr>
          <p:cNvPr id="9" name="Afbeelding 8" descr="Molen Ruysda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528" y="2348880"/>
            <a:ext cx="4537435" cy="3770362"/>
          </a:xfrm>
          <a:prstGeom prst="rect">
            <a:avLst/>
          </a:prstGeom>
        </p:spPr>
      </p:pic>
      <p:pic>
        <p:nvPicPr>
          <p:cNvPr id="11" name="Afbeelding 10" descr="Stilleven H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5691" y="3501629"/>
            <a:ext cx="4970725" cy="2772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70767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 in de </a:t>
            </a:r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Gouden Eeuw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 descr="Jacobs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7133" y="4012819"/>
            <a:ext cx="5185737" cy="2736304"/>
          </a:xfrm>
          <a:prstGeom prst="rect">
            <a:avLst/>
          </a:prstGeom>
        </p:spPr>
      </p:pic>
      <p:pic>
        <p:nvPicPr>
          <p:cNvPr id="10" name="Afbeelding 9" descr="Molen Ruysda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2429" y="3358953"/>
            <a:ext cx="4884067" cy="3022375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5508104" cy="509024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Republiek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Calvinistisch: </a:t>
            </a:r>
            <a:r>
              <a:rPr lang="nl-NL" sz="2400" b="1" dirty="0" smtClean="0">
                <a:sym typeface="Wingdings" panose="05000000000000000000" pitchFamily="2" charset="2"/>
              </a:rPr>
              <a:t>g</a:t>
            </a:r>
            <a:r>
              <a:rPr lang="nl-NL" sz="2400" b="1" dirty="0" smtClean="0"/>
              <a:t>een kunst in de kerk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</a:t>
            </a:r>
            <a:r>
              <a:rPr lang="nl-NL" sz="2200" b="1" dirty="0" smtClean="0"/>
              <a:t>koning, weinig adel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Opdracht van rijke burgers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Rijkdom en macht tonen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Portretten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Landschappen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Zeegezichten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Stillevens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514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Jan 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31" y="1412776"/>
            <a:ext cx="3143169" cy="41631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23" y="859145"/>
            <a:ext cx="4537435" cy="290808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59" y="2780929"/>
            <a:ext cx="4863937" cy="34933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70767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Burgerlijke cultuur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63" y="4017223"/>
            <a:ext cx="1941893" cy="2736304"/>
          </a:xfrm>
          <a:prstGeom prst="rect">
            <a:avLst/>
          </a:prstGeom>
        </p:spPr>
      </p:pic>
      <p:pic>
        <p:nvPicPr>
          <p:cNvPr id="10" name="Afbeelding 9" descr="Molen Ruysda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14709"/>
            <a:ext cx="4884067" cy="3022375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5508104" cy="2733001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Schilderkunst erg populair 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Schrijvers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Bouwkunst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burgerlijke cultuur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219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19" y="1685706"/>
            <a:ext cx="3143169" cy="361727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46" y="525194"/>
            <a:ext cx="2659169" cy="336749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19" y="3343474"/>
            <a:ext cx="4627003" cy="34933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70767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Gewetensvrijheid 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02043"/>
            <a:ext cx="3397340" cy="2467317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6732240" cy="55446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Republiek =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gereformeerd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Calvinisten hebben alle kerken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Calvinisten hebben de goede baantjes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Andere geloven getolereerd: toegestaan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Gewetensvrijheid</a:t>
            </a:r>
            <a:r>
              <a:rPr lang="nl-NL" sz="2400" b="1" dirty="0">
                <a:sym typeface="Wingdings" panose="05000000000000000000" pitchFamily="2" charset="2"/>
              </a:rPr>
              <a:t> 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Géén godsdienstvrijheid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eigen kerken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overlast veroorzaken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Gedoogd</a:t>
            </a:r>
            <a:r>
              <a:rPr lang="nl-NL" sz="2400" b="1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845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Spinoza</a:t>
            </a:r>
            <a:endParaRPr lang="nl-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506916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Portugese Jood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Gevlucht voor katholieke vervolgingen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Schreef </a:t>
            </a:r>
            <a:r>
              <a:rPr lang="nl-NL" sz="2400" b="1" dirty="0" smtClean="0"/>
              <a:t>over godsdienst</a:t>
            </a:r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 Schreef over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tolerantie</a:t>
            </a:r>
          </a:p>
          <a:p>
            <a:pPr marL="1314450" lvl="2" indent="-514350">
              <a:lnSpc>
                <a:spcPct val="150000"/>
              </a:lnSpc>
              <a:buFontTx/>
              <a:buChar char="-"/>
            </a:pPr>
            <a:r>
              <a:rPr lang="nl-NL" sz="2800" b="1" i="1" dirty="0" smtClean="0"/>
              <a:t>Respecteren van andere personen</a:t>
            </a:r>
          </a:p>
          <a:p>
            <a:pPr marL="1314450" lvl="2" indent="-514350">
              <a:lnSpc>
                <a:spcPct val="150000"/>
              </a:lnSpc>
              <a:buFontTx/>
              <a:buChar char="-"/>
            </a:pPr>
            <a:r>
              <a:rPr lang="nl-NL" sz="2800" b="1" i="1" dirty="0" smtClean="0"/>
              <a:t>Respecteren van andere culturen</a:t>
            </a:r>
          </a:p>
          <a:p>
            <a:pPr marL="1314450" lvl="2" indent="-514350">
              <a:lnSpc>
                <a:spcPct val="150000"/>
              </a:lnSpc>
              <a:buFontTx/>
              <a:buChar char="-"/>
            </a:pPr>
            <a:r>
              <a:rPr lang="nl-NL" sz="2800" b="1" i="1" dirty="0" smtClean="0"/>
              <a:t>Respecteren van andere geloven</a:t>
            </a:r>
          </a:p>
          <a:p>
            <a:pPr marL="1771650" lvl="3" indent="-514350">
              <a:lnSpc>
                <a:spcPct val="150000"/>
              </a:lnSpc>
              <a:buFontTx/>
              <a:buChar char="-"/>
            </a:pPr>
            <a:endParaRPr lang="nl-NL" b="1" dirty="0" smtClean="0">
              <a:solidFill>
                <a:schemeClr val="bg1"/>
              </a:solidFill>
            </a:endParaRPr>
          </a:p>
        </p:txBody>
      </p:sp>
      <p:pic>
        <p:nvPicPr>
          <p:cNvPr id="26626" name="Picture 2" descr="http://entoen.nu/beeld/iconen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638" y="476672"/>
            <a:ext cx="27368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 de Groot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192688" cy="4492625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Rechtsgeleerde</a:t>
            </a:r>
            <a:endParaRPr lang="nl-NL" sz="2400" b="1" dirty="0" smtClean="0"/>
          </a:p>
          <a:p>
            <a:pPr marL="514350" indent="-514350" eaLnBrk="1" hangingPunct="1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Handel over zee moet vrij zijn</a:t>
            </a:r>
          </a:p>
          <a:p>
            <a:pPr marL="1314450" lvl="2" indent="-514350">
              <a:lnSpc>
                <a:spcPct val="150000"/>
              </a:lnSpc>
              <a:buFontTx/>
              <a:buChar char="-"/>
            </a:pPr>
            <a:r>
              <a:rPr lang="nl-NL" b="1" dirty="0" smtClean="0"/>
              <a:t>Dat vond de VOC niet leuk!</a:t>
            </a:r>
          </a:p>
          <a:p>
            <a:pPr marL="1314450" lvl="2" indent="-514350">
              <a:lnSpc>
                <a:spcPct val="150000"/>
              </a:lnSpc>
              <a:buFontTx/>
              <a:buChar char="-"/>
            </a:pPr>
            <a:r>
              <a:rPr lang="nl-NL" b="1" dirty="0" smtClean="0"/>
              <a:t>Zij wilden een monopolie</a:t>
            </a:r>
            <a:endParaRPr lang="nl-NL" b="1" dirty="0" smtClean="0"/>
          </a:p>
          <a:p>
            <a:pPr marL="514350" indent="-514350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Opgesloten als staatsvijand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-"/>
            </a:pPr>
            <a:r>
              <a:rPr lang="nl-NL" sz="2400" b="1" dirty="0" smtClean="0"/>
              <a:t>Ontsnapt uit boekenkist!</a:t>
            </a:r>
          </a:p>
        </p:txBody>
      </p:sp>
      <p:pic>
        <p:nvPicPr>
          <p:cNvPr id="28674" name="Picture 2" descr="http://www.deruyter.org/jpg/fotos/HUGO%20DE%20GROOT.JPG"/>
          <p:cNvPicPr>
            <a:picLocks noChangeAspect="1" noChangeArrowheads="1"/>
          </p:cNvPicPr>
          <p:nvPr/>
        </p:nvPicPr>
        <p:blipFill>
          <a:blip r:embed="rId2" cstate="print"/>
          <a:srcRect l="14703" r="8424"/>
          <a:stretch>
            <a:fillRect/>
          </a:stretch>
        </p:blipFill>
        <p:spPr bwMode="auto">
          <a:xfrm>
            <a:off x="5826794" y="1621065"/>
            <a:ext cx="3240087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entoen.nu/beeld/iconen/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180977"/>
            <a:ext cx="3096344" cy="16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263</Words>
  <Application>Microsoft Office PowerPoint</Application>
  <PresentationFormat>Diavoorstelling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Edwardian Script ITC</vt:lpstr>
      <vt:lpstr>Wingdings</vt:lpstr>
      <vt:lpstr>Kantoorthema</vt:lpstr>
      <vt:lpstr>Stedelijke cultuur in Nederland</vt:lpstr>
      <vt:lpstr>De Nachtwacht</vt:lpstr>
      <vt:lpstr>Rembrandt van Rijn</vt:lpstr>
      <vt:lpstr>Kunst in de middeleeuwen</vt:lpstr>
      <vt:lpstr>Kunst in de Gouden Eeuw</vt:lpstr>
      <vt:lpstr>Burgerlijke cultuur</vt:lpstr>
      <vt:lpstr>Gewetensvrijheid </vt:lpstr>
      <vt:lpstr>Spinoza</vt:lpstr>
      <vt:lpstr>Hugo de Groot</vt:lpstr>
      <vt:lpstr>Hugo de Groot ontsnapt uit Slot Loevestein</vt:lpstr>
      <vt:lpstr>1637: De Statenbijbel</vt:lpstr>
      <vt:lpstr>Vluchtelingen naar de Republiek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108</cp:revision>
  <dcterms:created xsi:type="dcterms:W3CDTF">2011-09-12T12:30:35Z</dcterms:created>
  <dcterms:modified xsi:type="dcterms:W3CDTF">2017-01-19T17:05:37Z</dcterms:modified>
</cp:coreProperties>
</file>